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8"/>
  </p:handoutMasterIdLst>
  <p:sldIdLst>
    <p:sldId id="275" r:id="rId3"/>
    <p:sldId id="257" r:id="rId4"/>
    <p:sldId id="259" r:id="rId5"/>
    <p:sldId id="281" r:id="rId6"/>
    <p:sldId id="289" r:id="rId7"/>
    <p:sldId id="288" r:id="rId8"/>
    <p:sldId id="260" r:id="rId9"/>
    <p:sldId id="270" r:id="rId10"/>
    <p:sldId id="271" r:id="rId11"/>
    <p:sldId id="272" r:id="rId12"/>
    <p:sldId id="287" r:id="rId13"/>
    <p:sldId id="286" r:id="rId14"/>
    <p:sldId id="285" r:id="rId15"/>
    <p:sldId id="284" r:id="rId16"/>
    <p:sldId id="283" r:id="rId17"/>
    <p:sldId id="282" r:id="rId18"/>
    <p:sldId id="290" r:id="rId19"/>
    <p:sldId id="297" r:id="rId20"/>
    <p:sldId id="291" r:id="rId21"/>
    <p:sldId id="294" r:id="rId22"/>
    <p:sldId id="292" r:id="rId23"/>
    <p:sldId id="293" r:id="rId24"/>
    <p:sldId id="295" r:id="rId25"/>
    <p:sldId id="296" r:id="rId26"/>
    <p:sldId id="280"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55" d="100"/>
          <a:sy n="55" d="100"/>
        </p:scale>
        <p:origin x="-126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34FC023C-358D-449F-B3D1-B4FB65A3FF02}" type="datetimeFigureOut">
              <a:rPr lang="en-US" smtClean="0"/>
              <a:t>3/12/2015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1D06DB7D-647D-46D4-98FF-BAB0C8FEAFD8}" type="slidenum">
              <a:rPr lang="en-US" smtClean="0"/>
              <a:t>‹#›</a:t>
            </a:fld>
            <a:endParaRPr lang="en-US"/>
          </a:p>
        </p:txBody>
      </p:sp>
    </p:spTree>
    <p:extLst>
      <p:ext uri="{BB962C8B-B14F-4D97-AF65-F5344CB8AC3E}">
        <p14:creationId xmlns:p14="http://schemas.microsoft.com/office/powerpoint/2010/main" val="9216408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05846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180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900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3/12/2015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41926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3/12/2015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361348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381000" y="2676525"/>
            <a:ext cx="7772400" cy="1362075"/>
          </a:xfrm>
        </p:spPr>
        <p:txBody>
          <a:bodyPr anchor="t">
            <a:normAutofit/>
          </a:bodyPr>
          <a:lstStyle>
            <a:lvl1pPr algn="l">
              <a:defRPr sz="3200" b="0" i="0" cap="all" baseline="0"/>
            </a:lvl1pPr>
          </a:lstStyle>
          <a:p>
            <a:r>
              <a:rPr lang="en-US" dirty="0" smtClean="0"/>
              <a:t>Business Affairs Internal Training</a:t>
            </a:r>
            <a:endParaRPr lang="en-US" dirty="0"/>
          </a:p>
        </p:txBody>
      </p:sp>
      <p:sp>
        <p:nvSpPr>
          <p:cNvPr id="3" name="Text Placeholder 2"/>
          <p:cNvSpPr>
            <a:spLocks noGrp="1"/>
          </p:cNvSpPr>
          <p:nvPr>
            <p:ph type="body" idx="1" hasCustomPrompt="1"/>
          </p:nvPr>
        </p:nvSpPr>
        <p:spPr>
          <a:xfrm>
            <a:off x="381000" y="1143000"/>
            <a:ext cx="5983287" cy="1500187"/>
          </a:xfrm>
        </p:spPr>
        <p:txBody>
          <a:bodyPr anchor="b">
            <a:normAutofit/>
          </a:bodyPr>
          <a:lstStyle>
            <a:lvl1pPr marL="0" indent="0">
              <a:buNone/>
              <a:defRPr sz="4400" b="1">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Texas Tech University Health Sciences Center</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3/12/2015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pic>
        <p:nvPicPr>
          <p:cNvPr id="12" name="Picture 11" descr="http://www.fiscal.ttuhsc.edu/businessaffairs/images/header1.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0" y="241955"/>
            <a:ext cx="2819400" cy="1676400"/>
          </a:xfrm>
          <a:prstGeom prst="rect">
            <a:avLst/>
          </a:prstGeom>
          <a:noFill/>
          <a:ln>
            <a:noFill/>
          </a:ln>
        </p:spPr>
      </p:pic>
    </p:spTree>
    <p:extLst>
      <p:ext uri="{BB962C8B-B14F-4D97-AF65-F5344CB8AC3E}">
        <p14:creationId xmlns:p14="http://schemas.microsoft.com/office/powerpoint/2010/main" val="257853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3/12/2015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51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6"/>
          <p:cNvSpPr>
            <a:spLocks noGrp="1"/>
          </p:cNvSpPr>
          <p:nvPr>
            <p:ph type="dt" sz="half" idx="10"/>
          </p:nvPr>
        </p:nvSpPr>
        <p:spPr/>
        <p:txBody>
          <a:bodyPr/>
          <a:lstStyle/>
          <a:p>
            <a:fld id="{C8B34BFD-97B6-424F-B1AC-E8661014A436}" type="datetimeFigureOut">
              <a:rPr lang="en-US"/>
              <a:pPr/>
              <a:t>3/12/2015</a:t>
            </a:fld>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76449-5156-4554-86A5-ED122AA9E7A7}"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40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p:txBody>
          <a:bodyPr/>
          <a:lstStyle/>
          <a:p>
            <a:fld id="{C8B34BFD-97B6-424F-B1AC-E8661014A436}" type="datetimeFigureOut">
              <a:rPr lang="en-US"/>
              <a:pPr/>
              <a:t>3/12/2015</a:t>
            </a:fld>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47120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C8B34BFD-97B6-424F-B1AC-E8661014A436}" type="datetimeFigureOut">
              <a:rPr lang="en-US"/>
              <a:pPr/>
              <a:t>3/12/2015</a:t>
            </a:fld>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253101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3/12/2015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74344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63859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3/12/2015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67186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3/12/2015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89737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3/12/2015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77828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39100-E3BC-46B9-8D89-2629BF723470}"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4147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39100-E3BC-46B9-8D89-2629BF723470}"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5945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39100-E3BC-46B9-8D89-2629BF723470}"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01721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39100-E3BC-46B9-8D89-2629BF723470}" type="datetimeFigureOut">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3943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9100-E3BC-46B9-8D89-2629BF723470}"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2356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241542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3598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39100-E3BC-46B9-8D89-2629BF723470}" type="datetimeFigureOut">
              <a:rPr lang="en-US" smtClean="0"/>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D6EBD-BB16-4F08-A710-8C8DB4BFA661}" type="slidenum">
              <a:rPr lang="en-US" smtClean="0"/>
              <a:t>‹#›</a:t>
            </a:fld>
            <a:endParaRPr lang="en-US"/>
          </a:p>
        </p:txBody>
      </p:sp>
    </p:spTree>
    <p:extLst>
      <p:ext uri="{BB962C8B-B14F-4D97-AF65-F5344CB8AC3E}">
        <p14:creationId xmlns:p14="http://schemas.microsoft.com/office/powerpoint/2010/main" val="71877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8B34BFD-97B6-424F-B1AC-E8661014A436}" type="datetimeFigureOut">
              <a:rPr lang="en-US"/>
              <a:pPr/>
              <a:t>3/12/2015</a:t>
            </a:fld>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C1A76449-5156-4554-86A5-ED122AA9E7A7}" type="slidenum">
              <a:rPr lang="en-US" smtClean="0"/>
              <a:pPr/>
              <a:t>‹#›</a:t>
            </a:fld>
            <a:endParaRPr lang="en-US"/>
          </a:p>
        </p:txBody>
      </p:sp>
    </p:spTree>
    <p:extLst>
      <p:ext uri="{BB962C8B-B14F-4D97-AF65-F5344CB8AC3E}">
        <p14:creationId xmlns:p14="http://schemas.microsoft.com/office/powerpoint/2010/main" val="3179571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2484120"/>
            <a:ext cx="5181600" cy="109728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solidFill>
                  <a:prstClr val="white"/>
                </a:solidFill>
              </a:rPr>
              <a:t>Purchasing quarterly meeting</a:t>
            </a:r>
            <a:endParaRPr lang="en-US" sz="2800" dirty="0">
              <a:solidFill>
                <a:prstClr val="white"/>
              </a:solidFill>
            </a:endParaRPr>
          </a:p>
        </p:txBody>
      </p:sp>
      <p:sp>
        <p:nvSpPr>
          <p:cNvPr id="5" name="Text Placeholder 2"/>
          <p:cNvSpPr txBox="1">
            <a:spLocks/>
          </p:cNvSpPr>
          <p:nvPr/>
        </p:nvSpPr>
        <p:spPr>
          <a:xfrm>
            <a:off x="381000" y="304800"/>
            <a:ext cx="5983287" cy="1500187"/>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4400" b="1" kern="1200" baseline="0">
                <a:solidFill>
                  <a:schemeClr val="tx2"/>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8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a:buClr>
                <a:srgbClr val="AD0101"/>
              </a:buClr>
            </a:pPr>
            <a:r>
              <a:rPr lang="en-US" dirty="0" smtClean="0">
                <a:solidFill>
                  <a:srgbClr val="DEDEE0"/>
                </a:solidFill>
              </a:rPr>
              <a:t>Texas Tech University Health Sciences Center</a:t>
            </a:r>
          </a:p>
        </p:txBody>
      </p:sp>
      <p:sp>
        <p:nvSpPr>
          <p:cNvPr id="7" name="Title 1"/>
          <p:cNvSpPr txBox="1">
            <a:spLocks/>
          </p:cNvSpPr>
          <p:nvPr/>
        </p:nvSpPr>
        <p:spPr>
          <a:xfrm>
            <a:off x="381000" y="3520440"/>
            <a:ext cx="5181600" cy="82296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err="1" smtClean="0">
                <a:solidFill>
                  <a:prstClr val="white"/>
                </a:solidFill>
              </a:rPr>
              <a:t>Ttuhsc</a:t>
            </a:r>
            <a:r>
              <a:rPr lang="en-US" sz="2400" dirty="0" smtClean="0">
                <a:solidFill>
                  <a:prstClr val="white"/>
                </a:solidFill>
              </a:rPr>
              <a:t> </a:t>
            </a:r>
            <a:r>
              <a:rPr lang="en-US" sz="2400" dirty="0" err="1" smtClean="0">
                <a:solidFill>
                  <a:prstClr val="white"/>
                </a:solidFill>
              </a:rPr>
              <a:t>pURCHASING</a:t>
            </a:r>
            <a:endParaRPr lang="en-US" sz="2400" dirty="0">
              <a:solidFill>
                <a:prstClr val="white"/>
              </a:solidFill>
            </a:endParaRPr>
          </a:p>
        </p:txBody>
      </p:sp>
    </p:spTree>
    <p:extLst>
      <p:ext uri="{BB962C8B-B14F-4D97-AF65-F5344CB8AC3E}">
        <p14:creationId xmlns:p14="http://schemas.microsoft.com/office/powerpoint/2010/main" val="176968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14512"/>
            <a:ext cx="6402923" cy="451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1066800"/>
            <a:ext cx="7391400" cy="646331"/>
          </a:xfrm>
          <a:prstGeom prst="rect">
            <a:avLst/>
          </a:prstGeom>
          <a:noFill/>
        </p:spPr>
        <p:txBody>
          <a:bodyPr wrap="square" rtlCol="0">
            <a:spAutoFit/>
          </a:bodyPr>
          <a:lstStyle/>
          <a:p>
            <a:r>
              <a:rPr lang="en-US" dirty="0" smtClean="0"/>
              <a:t>The search results will display the fund manager(s), approver(s), requester(s), and shopper(s).</a:t>
            </a:r>
            <a:endParaRPr lang="en-US" dirty="0"/>
          </a:p>
        </p:txBody>
      </p:sp>
    </p:spTree>
    <p:extLst>
      <p:ext uri="{BB962C8B-B14F-4D97-AF65-F5344CB8AC3E}">
        <p14:creationId xmlns:p14="http://schemas.microsoft.com/office/powerpoint/2010/main" val="1192633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457200" y="1219200"/>
            <a:ext cx="8001000" cy="2031325"/>
          </a:xfrm>
          <a:prstGeom prst="rect">
            <a:avLst/>
          </a:prstGeom>
          <a:noFill/>
        </p:spPr>
        <p:txBody>
          <a:bodyPr wrap="square" rtlCol="0">
            <a:spAutoFit/>
          </a:bodyPr>
          <a:lstStyle/>
          <a:p>
            <a:r>
              <a:rPr lang="en-US" b="1" u="sng" dirty="0" smtClean="0"/>
              <a:t>Closing Orders</a:t>
            </a:r>
          </a:p>
          <a:p>
            <a:r>
              <a:rPr lang="en-US" dirty="0" smtClean="0"/>
              <a:t>FY15 is half way complete.  Please monitor your encumbrances and close orders when the order is complete/paid.</a:t>
            </a:r>
          </a:p>
          <a:p>
            <a:endParaRPr lang="en-US" dirty="0"/>
          </a:p>
          <a:p>
            <a:r>
              <a:rPr lang="en-US" dirty="0" smtClean="0"/>
              <a:t>Orders are not complete until the invoices are paid.  Please do not close orders if the items have just been received and have not been paid.  If the order is closed Accounts Payable cannot pay the invoices.</a:t>
            </a:r>
            <a:endParaRPr lang="en-US" dirty="0"/>
          </a:p>
        </p:txBody>
      </p:sp>
    </p:spTree>
    <p:extLst>
      <p:ext uri="{BB962C8B-B14F-4D97-AF65-F5344CB8AC3E}">
        <p14:creationId xmlns:p14="http://schemas.microsoft.com/office/powerpoint/2010/main" val="2118128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990600"/>
            <a:ext cx="8229600" cy="923330"/>
          </a:xfrm>
          <a:prstGeom prst="rect">
            <a:avLst/>
          </a:prstGeom>
          <a:noFill/>
        </p:spPr>
        <p:txBody>
          <a:bodyPr wrap="square" rtlCol="0">
            <a:spAutoFit/>
          </a:bodyPr>
          <a:lstStyle/>
          <a:p>
            <a:r>
              <a:rPr lang="en-US" dirty="0" smtClean="0"/>
              <a:t>To access the PO/Encumbrance change request system go to the F&amp;A Work Tools tab in </a:t>
            </a:r>
            <a:r>
              <a:rPr lang="en-US" dirty="0" err="1" smtClean="0"/>
              <a:t>WebRaider</a:t>
            </a:r>
            <a:r>
              <a:rPr lang="en-US" dirty="0" smtClean="0"/>
              <a:t>.  In the Purchasing/Payment Services section click on </a:t>
            </a:r>
            <a:r>
              <a:rPr lang="en-US" b="1" dirty="0" smtClean="0"/>
              <a:t>PO/Encumbrance Change Requests</a:t>
            </a:r>
            <a:r>
              <a:rPr lang="en-US" dirty="0" smtClean="0"/>
              <a:t> to enter the system.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40" y="2209800"/>
            <a:ext cx="29718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3505200" y="2971800"/>
            <a:ext cx="2494660" cy="738187"/>
          </a:xfrm>
          <a:prstGeom prst="wedgeRoundRectCallout">
            <a:avLst>
              <a:gd name="adj1" fmla="val -80685"/>
              <a:gd name="adj2" fmla="val 29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PO/Encumbrance Change Requests</a:t>
            </a:r>
            <a:endParaRPr lang="en-US" dirty="0">
              <a:solidFill>
                <a:schemeClr val="tx1"/>
              </a:solidFill>
            </a:endParaRPr>
          </a:p>
        </p:txBody>
      </p:sp>
    </p:spTree>
    <p:extLst>
      <p:ext uri="{BB962C8B-B14F-4D97-AF65-F5344CB8AC3E}">
        <p14:creationId xmlns:p14="http://schemas.microsoft.com/office/powerpoint/2010/main" val="3202197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81000" y="1066800"/>
            <a:ext cx="8229600" cy="646331"/>
          </a:xfrm>
          <a:prstGeom prst="rect">
            <a:avLst/>
          </a:prstGeom>
          <a:noFill/>
        </p:spPr>
        <p:txBody>
          <a:bodyPr wrap="square" rtlCol="0">
            <a:spAutoFit/>
          </a:bodyPr>
          <a:lstStyle/>
          <a:p>
            <a:r>
              <a:rPr lang="en-US" dirty="0" smtClean="0"/>
              <a:t>To enter a new change request click </a:t>
            </a:r>
            <a:r>
              <a:rPr lang="en-US" b="1" dirty="0" smtClean="0"/>
              <a:t>New</a:t>
            </a:r>
            <a:r>
              <a:rPr lang="en-US" dirty="0" smtClean="0"/>
              <a:t>.  Next, </a:t>
            </a:r>
            <a:r>
              <a:rPr lang="en-US" b="1" dirty="0" smtClean="0"/>
              <a:t>enter the PO# </a:t>
            </a:r>
            <a:r>
              <a:rPr lang="en-US" dirty="0" smtClean="0"/>
              <a:t>in the PO field and click </a:t>
            </a:r>
            <a:r>
              <a:rPr lang="en-US" b="1" dirty="0"/>
              <a:t>V</a:t>
            </a:r>
            <a:r>
              <a:rPr lang="en-US" b="1" dirty="0" smtClean="0"/>
              <a:t>iew</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675322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4419600" y="2819400"/>
            <a:ext cx="1685035" cy="738187"/>
          </a:xfrm>
          <a:prstGeom prst="wedgeRoundRectCallout">
            <a:avLst>
              <a:gd name="adj1" fmla="val -80685"/>
              <a:gd name="adj2" fmla="val 29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Enter PO# and click View</a:t>
            </a:r>
            <a:endParaRPr lang="en-US" dirty="0">
              <a:solidFill>
                <a:schemeClr val="tx1"/>
              </a:solidFill>
            </a:endParaRPr>
          </a:p>
        </p:txBody>
      </p:sp>
      <p:sp>
        <p:nvSpPr>
          <p:cNvPr id="8" name="Rounded Rectangular Callout 7"/>
          <p:cNvSpPr/>
          <p:nvPr/>
        </p:nvSpPr>
        <p:spPr>
          <a:xfrm>
            <a:off x="1219200" y="2462213"/>
            <a:ext cx="914400" cy="433387"/>
          </a:xfrm>
          <a:prstGeom prst="wedgeRoundRectCallout">
            <a:avLst>
              <a:gd name="adj1" fmla="val -93956"/>
              <a:gd name="adj2" fmla="val 2618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New</a:t>
            </a:r>
            <a:endParaRPr lang="en-US" dirty="0">
              <a:solidFill>
                <a:schemeClr val="tx1"/>
              </a:solidFill>
            </a:endParaRPr>
          </a:p>
        </p:txBody>
      </p:sp>
    </p:spTree>
    <p:extLst>
      <p:ext uri="{BB962C8B-B14F-4D97-AF65-F5344CB8AC3E}">
        <p14:creationId xmlns:p14="http://schemas.microsoft.com/office/powerpoint/2010/main" val="4167317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990600"/>
            <a:ext cx="8077200" cy="646331"/>
          </a:xfrm>
          <a:prstGeom prst="rect">
            <a:avLst/>
          </a:prstGeom>
          <a:noFill/>
        </p:spPr>
        <p:txBody>
          <a:bodyPr wrap="square" rtlCol="0">
            <a:spAutoFit/>
          </a:bodyPr>
          <a:lstStyle/>
          <a:p>
            <a:r>
              <a:rPr lang="en-US" dirty="0" smtClean="0"/>
              <a:t>To close a single line item click </a:t>
            </a:r>
            <a:r>
              <a:rPr lang="en-US" b="1" dirty="0" smtClean="0"/>
              <a:t>Close</a:t>
            </a:r>
            <a:r>
              <a:rPr lang="en-US" dirty="0" smtClean="0"/>
              <a:t> in the action column of the item you would like to close.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7862597"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1447800" y="3886200"/>
            <a:ext cx="1370175" cy="457200"/>
          </a:xfrm>
          <a:prstGeom prst="wedgeRoundRectCallout">
            <a:avLst>
              <a:gd name="adj1" fmla="val -80685"/>
              <a:gd name="adj2" fmla="val 29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Close</a:t>
            </a:r>
            <a:endParaRPr lang="en-US" dirty="0">
              <a:solidFill>
                <a:schemeClr val="tx1"/>
              </a:solidFill>
            </a:endParaRPr>
          </a:p>
        </p:txBody>
      </p:sp>
    </p:spTree>
    <p:extLst>
      <p:ext uri="{BB962C8B-B14F-4D97-AF65-F5344CB8AC3E}">
        <p14:creationId xmlns:p14="http://schemas.microsoft.com/office/powerpoint/2010/main" val="2289806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990600"/>
            <a:ext cx="8077200" cy="646331"/>
          </a:xfrm>
          <a:prstGeom prst="rect">
            <a:avLst/>
          </a:prstGeom>
          <a:noFill/>
        </p:spPr>
        <p:txBody>
          <a:bodyPr wrap="square" rtlCol="0">
            <a:spAutoFit/>
          </a:bodyPr>
          <a:lstStyle/>
          <a:p>
            <a:r>
              <a:rPr lang="en-US" dirty="0" smtClean="0"/>
              <a:t>To close full order click </a:t>
            </a:r>
            <a:r>
              <a:rPr lang="en-US" b="1" dirty="0" smtClean="0"/>
              <a:t>Close All Lines</a:t>
            </a:r>
            <a:r>
              <a:rPr lang="en-US" dirty="0" smtClean="0"/>
              <a:t>.  This will close the full order and does not require negative amounts to be entered in the amount column(s).</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7862597"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3352800" y="3505199"/>
            <a:ext cx="1219200" cy="569119"/>
          </a:xfrm>
          <a:prstGeom prst="wedgeRoundRectCallout">
            <a:avLst>
              <a:gd name="adj1" fmla="val -86292"/>
              <a:gd name="adj2" fmla="val 230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Close </a:t>
            </a:r>
          </a:p>
          <a:p>
            <a:pPr algn="ctr"/>
            <a:r>
              <a:rPr lang="en-US" dirty="0" smtClean="0">
                <a:solidFill>
                  <a:schemeClr val="tx1"/>
                </a:solidFill>
              </a:rPr>
              <a:t>All Lines</a:t>
            </a:r>
            <a:endParaRPr lang="en-US" dirty="0">
              <a:solidFill>
                <a:schemeClr val="tx1"/>
              </a:solidFill>
            </a:endParaRPr>
          </a:p>
        </p:txBody>
      </p:sp>
    </p:spTree>
    <p:extLst>
      <p:ext uri="{BB962C8B-B14F-4D97-AF65-F5344CB8AC3E}">
        <p14:creationId xmlns:p14="http://schemas.microsoft.com/office/powerpoint/2010/main" val="334902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7620000" cy="465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990600"/>
            <a:ext cx="8077200" cy="646331"/>
          </a:xfrm>
          <a:prstGeom prst="rect">
            <a:avLst/>
          </a:prstGeom>
          <a:noFill/>
        </p:spPr>
        <p:txBody>
          <a:bodyPr wrap="square" rtlCol="0">
            <a:spAutoFit/>
          </a:bodyPr>
          <a:lstStyle/>
          <a:p>
            <a:r>
              <a:rPr lang="en-US" dirty="0" smtClean="0"/>
              <a:t>Once all line items are selected to be closed.  Enter a comment explaining why the lines are to be closed and click </a:t>
            </a:r>
            <a:r>
              <a:rPr lang="en-US" b="1" dirty="0" smtClean="0"/>
              <a:t>Submit</a:t>
            </a:r>
            <a:r>
              <a:rPr lang="en-US" dirty="0" smtClean="0"/>
              <a:t>.</a:t>
            </a:r>
            <a:endParaRPr lang="en-US" dirty="0"/>
          </a:p>
        </p:txBody>
      </p:sp>
      <p:sp>
        <p:nvSpPr>
          <p:cNvPr id="7" name="Rounded Rectangular Callout 6"/>
          <p:cNvSpPr/>
          <p:nvPr/>
        </p:nvSpPr>
        <p:spPr>
          <a:xfrm>
            <a:off x="2819400" y="5715000"/>
            <a:ext cx="1828800" cy="457200"/>
          </a:xfrm>
          <a:prstGeom prst="wedgeRoundRectCallout">
            <a:avLst>
              <a:gd name="adj1" fmla="val -86292"/>
              <a:gd name="adj2" fmla="val 230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Enter Comment</a:t>
            </a:r>
            <a:endParaRPr lang="en-US" dirty="0">
              <a:solidFill>
                <a:schemeClr val="tx1"/>
              </a:solidFill>
            </a:endParaRPr>
          </a:p>
        </p:txBody>
      </p:sp>
      <p:sp>
        <p:nvSpPr>
          <p:cNvPr id="8" name="Rounded Rectangular Callout 7"/>
          <p:cNvSpPr/>
          <p:nvPr/>
        </p:nvSpPr>
        <p:spPr>
          <a:xfrm>
            <a:off x="1371600" y="5288872"/>
            <a:ext cx="990600" cy="349928"/>
          </a:xfrm>
          <a:prstGeom prst="wedgeRoundRectCallout">
            <a:avLst>
              <a:gd name="adj1" fmla="val -85508"/>
              <a:gd name="adj2" fmla="val -5502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Submit</a:t>
            </a:r>
            <a:endParaRPr lang="en-US" dirty="0">
              <a:solidFill>
                <a:schemeClr val="tx1"/>
              </a:solidFill>
            </a:endParaRPr>
          </a:p>
        </p:txBody>
      </p:sp>
    </p:spTree>
    <p:extLst>
      <p:ext uri="{BB962C8B-B14F-4D97-AF65-F5344CB8AC3E}">
        <p14:creationId xmlns:p14="http://schemas.microsoft.com/office/powerpoint/2010/main" val="285106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1057870"/>
            <a:ext cx="7696200" cy="923330"/>
          </a:xfrm>
          <a:prstGeom prst="rect">
            <a:avLst/>
          </a:prstGeom>
          <a:noFill/>
        </p:spPr>
        <p:txBody>
          <a:bodyPr wrap="square" rtlCol="0">
            <a:spAutoFit/>
          </a:bodyPr>
          <a:lstStyle/>
          <a:p>
            <a:r>
              <a:rPr lang="en-US" b="1" u="sng" dirty="0" smtClean="0"/>
              <a:t>Signature Request Link</a:t>
            </a:r>
          </a:p>
          <a:p>
            <a:r>
              <a:rPr lang="en-US" dirty="0" smtClean="0"/>
              <a:t>Submit contract documents that are not directly associated with a </a:t>
            </a:r>
            <a:r>
              <a:rPr lang="en-US" dirty="0" err="1" smtClean="0"/>
              <a:t>TechBuy</a:t>
            </a:r>
            <a:r>
              <a:rPr lang="en-US" dirty="0" smtClean="0"/>
              <a:t> requisition through the link on </a:t>
            </a:r>
            <a:r>
              <a:rPr lang="en-US" dirty="0" err="1" smtClean="0"/>
              <a:t>TechBuy</a:t>
            </a:r>
            <a:r>
              <a:rPr lang="en-US" dirty="0" smtClean="0"/>
              <a:t> home/shop page.</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6363394" cy="460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2209800" y="3352800"/>
            <a:ext cx="1485900" cy="533400"/>
          </a:xfrm>
          <a:prstGeom prst="wedgeRoundRectCallout">
            <a:avLst>
              <a:gd name="adj1" fmla="val -71444"/>
              <a:gd name="adj2" fmla="val 224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Signature Request Link</a:t>
            </a:r>
            <a:endParaRPr lang="en-US" dirty="0">
              <a:solidFill>
                <a:schemeClr val="tx1"/>
              </a:solidFill>
            </a:endParaRPr>
          </a:p>
        </p:txBody>
      </p:sp>
      <p:sp>
        <p:nvSpPr>
          <p:cNvPr id="9" name="Rounded Rectangular Callout 8"/>
          <p:cNvSpPr/>
          <p:nvPr/>
        </p:nvSpPr>
        <p:spPr>
          <a:xfrm>
            <a:off x="2209800" y="4648200"/>
            <a:ext cx="1485900" cy="533400"/>
          </a:xfrm>
          <a:prstGeom prst="wedgeRoundRectCallout">
            <a:avLst>
              <a:gd name="adj1" fmla="val -80646"/>
              <a:gd name="adj2" fmla="val 288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Addendum Link</a:t>
            </a:r>
            <a:endParaRPr lang="en-US" dirty="0">
              <a:solidFill>
                <a:schemeClr val="tx1"/>
              </a:solidFill>
            </a:endParaRPr>
          </a:p>
        </p:txBody>
      </p:sp>
    </p:spTree>
    <p:extLst>
      <p:ext uri="{BB962C8B-B14F-4D97-AF65-F5344CB8AC3E}">
        <p14:creationId xmlns:p14="http://schemas.microsoft.com/office/powerpoint/2010/main" val="3256314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4" y="1886397"/>
            <a:ext cx="6734175" cy="459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2424" y="990600"/>
            <a:ext cx="8258176" cy="646331"/>
          </a:xfrm>
          <a:prstGeom prst="rect">
            <a:avLst/>
          </a:prstGeom>
          <a:noFill/>
        </p:spPr>
        <p:txBody>
          <a:bodyPr wrap="square" rtlCol="0">
            <a:spAutoFit/>
          </a:bodyPr>
          <a:lstStyle/>
          <a:p>
            <a:r>
              <a:rPr lang="en-US" dirty="0" smtClean="0"/>
              <a:t>The signature request link will pull up a email box. Please complete requested information (items 1- 4) and attach document to be signed to the email.  </a:t>
            </a:r>
            <a:endParaRPr lang="en-US" dirty="0"/>
          </a:p>
        </p:txBody>
      </p:sp>
    </p:spTree>
    <p:extLst>
      <p:ext uri="{BB962C8B-B14F-4D97-AF65-F5344CB8AC3E}">
        <p14:creationId xmlns:p14="http://schemas.microsoft.com/office/powerpoint/2010/main" val="1814250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228600" y="933271"/>
            <a:ext cx="8153400" cy="1200329"/>
          </a:xfrm>
          <a:prstGeom prst="rect">
            <a:avLst/>
          </a:prstGeom>
          <a:noFill/>
        </p:spPr>
        <p:txBody>
          <a:bodyPr wrap="square" rtlCol="0">
            <a:spAutoFit/>
          </a:bodyPr>
          <a:lstStyle/>
          <a:p>
            <a:r>
              <a:rPr lang="en-US" b="1" u="sng" dirty="0" smtClean="0"/>
              <a:t>Bid Limits</a:t>
            </a:r>
          </a:p>
          <a:p>
            <a:r>
              <a:rPr lang="en-US" dirty="0"/>
              <a:t>The bid limits table is located on the Purchasing website in the TTUHSC Shoppers site.  Click </a:t>
            </a:r>
            <a:r>
              <a:rPr lang="en-US" b="1" dirty="0"/>
              <a:t>Bidding and Solicitations</a:t>
            </a:r>
            <a:r>
              <a:rPr lang="en-US" dirty="0"/>
              <a:t>.</a:t>
            </a:r>
          </a:p>
          <a:p>
            <a:endParaRPr lang="en-US" b="1" u="sng"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41" y="1800687"/>
            <a:ext cx="5772372" cy="497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2952750" y="5715000"/>
            <a:ext cx="1485900" cy="533400"/>
          </a:xfrm>
          <a:prstGeom prst="wedgeRoundRectCallout">
            <a:avLst>
              <a:gd name="adj1" fmla="val -80646"/>
              <a:gd name="adj2" fmla="val 288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Bidding and Solicitations</a:t>
            </a:r>
            <a:endParaRPr lang="en-US" dirty="0">
              <a:solidFill>
                <a:schemeClr val="tx1"/>
              </a:solidFill>
            </a:endParaRPr>
          </a:p>
        </p:txBody>
      </p:sp>
    </p:spTree>
    <p:extLst>
      <p:ext uri="{BB962C8B-B14F-4D97-AF65-F5344CB8AC3E}">
        <p14:creationId xmlns:p14="http://schemas.microsoft.com/office/powerpoint/2010/main" val="3496034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1800" dirty="0" smtClean="0"/>
              <a:t>Purchasing will be conducting Quarterly meetings to provide:</a:t>
            </a:r>
          </a:p>
          <a:p>
            <a:pPr lvl="1">
              <a:buFont typeface="Arial" panose="020B0604020202020204" pitchFamily="34" charset="0"/>
              <a:buChar char="•"/>
            </a:pPr>
            <a:r>
              <a:rPr lang="en-US" sz="1800" dirty="0" smtClean="0"/>
              <a:t>New information</a:t>
            </a:r>
          </a:p>
          <a:p>
            <a:pPr lvl="1">
              <a:buFont typeface="Arial" panose="020B0604020202020204" pitchFamily="34" charset="0"/>
              <a:buChar char="•"/>
            </a:pPr>
            <a:r>
              <a:rPr lang="en-US" sz="1800" dirty="0" smtClean="0"/>
              <a:t>System updates</a:t>
            </a:r>
          </a:p>
          <a:p>
            <a:pPr lvl="1">
              <a:buFont typeface="Arial" panose="020B0604020202020204" pitchFamily="34" charset="0"/>
              <a:buChar char="•"/>
            </a:pPr>
            <a:r>
              <a:rPr lang="en-US" sz="1800" dirty="0" smtClean="0"/>
              <a:t>Announcements</a:t>
            </a:r>
          </a:p>
          <a:p>
            <a:pPr lvl="1">
              <a:buFont typeface="Arial" panose="020B0604020202020204" pitchFamily="34" charset="0"/>
              <a:buChar char="•"/>
            </a:pPr>
            <a:r>
              <a:rPr lang="en-US" sz="1800" dirty="0" smtClean="0"/>
              <a:t>Answer questions</a:t>
            </a:r>
          </a:p>
          <a:p>
            <a:pPr marL="0" indent="0">
              <a:buNone/>
            </a:pPr>
            <a:endParaRPr lang="en-US" sz="1800" dirty="0"/>
          </a:p>
        </p:txBody>
      </p:sp>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Tree>
    <p:extLst>
      <p:ext uri="{BB962C8B-B14F-4D97-AF65-F5344CB8AC3E}">
        <p14:creationId xmlns:p14="http://schemas.microsoft.com/office/powerpoint/2010/main" val="3621993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53" y="1626484"/>
            <a:ext cx="5923947" cy="492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552700" y="3352800"/>
            <a:ext cx="1485900" cy="381000"/>
          </a:xfrm>
          <a:prstGeom prst="wedgeRoundRectCallout">
            <a:avLst>
              <a:gd name="adj1" fmla="val -82438"/>
              <a:gd name="adj2" fmla="val 271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Bid Limits</a:t>
            </a:r>
            <a:endParaRPr lang="en-US" dirty="0">
              <a:solidFill>
                <a:schemeClr val="tx1"/>
              </a:solidFill>
            </a:endParaRPr>
          </a:p>
        </p:txBody>
      </p:sp>
      <p:sp>
        <p:nvSpPr>
          <p:cNvPr id="2" name="TextBox 1"/>
          <p:cNvSpPr txBox="1"/>
          <p:nvPr/>
        </p:nvSpPr>
        <p:spPr>
          <a:xfrm>
            <a:off x="324453" y="990600"/>
            <a:ext cx="8362347" cy="369332"/>
          </a:xfrm>
          <a:prstGeom prst="rect">
            <a:avLst/>
          </a:prstGeom>
          <a:noFill/>
        </p:spPr>
        <p:txBody>
          <a:bodyPr wrap="square" rtlCol="0">
            <a:spAutoFit/>
          </a:bodyPr>
          <a:lstStyle/>
          <a:p>
            <a:r>
              <a:rPr lang="en-US" dirty="0" smtClean="0"/>
              <a:t>In the Bidding and Solicitations click </a:t>
            </a:r>
            <a:r>
              <a:rPr lang="en-US" b="1" dirty="0" smtClean="0"/>
              <a:t>Bid Limits </a:t>
            </a:r>
            <a:r>
              <a:rPr lang="en-US" dirty="0" smtClean="0"/>
              <a:t>to pull up the bid limits table.</a:t>
            </a:r>
            <a:endParaRPr lang="en-US" dirty="0"/>
          </a:p>
        </p:txBody>
      </p:sp>
    </p:spTree>
    <p:extLst>
      <p:ext uri="{BB962C8B-B14F-4D97-AF65-F5344CB8AC3E}">
        <p14:creationId xmlns:p14="http://schemas.microsoft.com/office/powerpoint/2010/main" val="3876692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5801"/>
            <a:ext cx="5310188" cy="586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285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228600" y="933271"/>
            <a:ext cx="8534400" cy="1200329"/>
          </a:xfrm>
          <a:prstGeom prst="rect">
            <a:avLst/>
          </a:prstGeom>
          <a:noFill/>
        </p:spPr>
        <p:txBody>
          <a:bodyPr wrap="square" rtlCol="0">
            <a:spAutoFit/>
          </a:bodyPr>
          <a:lstStyle/>
          <a:p>
            <a:r>
              <a:rPr lang="en-US" b="1" u="sng" dirty="0" smtClean="0"/>
              <a:t>Contract Process</a:t>
            </a:r>
          </a:p>
          <a:p>
            <a:r>
              <a:rPr lang="en-US" dirty="0"/>
              <a:t>There are several ways to access established contracts in </a:t>
            </a:r>
            <a:r>
              <a:rPr lang="en-US" dirty="0" err="1"/>
              <a:t>TechBuy</a:t>
            </a:r>
            <a:r>
              <a:rPr lang="en-US" dirty="0"/>
              <a:t>.  First, is from the Bidding and  Solicitation sites.  Click on </a:t>
            </a:r>
            <a:r>
              <a:rPr lang="en-US" b="1" dirty="0"/>
              <a:t>Established Contracts</a:t>
            </a:r>
            <a:r>
              <a:rPr lang="en-US" dirty="0"/>
              <a:t>.</a:t>
            </a:r>
          </a:p>
          <a:p>
            <a:endParaRPr lang="en-US" b="1" u="sng"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5649075" cy="469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2743200" y="4953000"/>
            <a:ext cx="1447800" cy="457200"/>
          </a:xfrm>
          <a:prstGeom prst="wedgeRoundRectCallout">
            <a:avLst>
              <a:gd name="adj1" fmla="val -70865"/>
              <a:gd name="adj2" fmla="val 190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Established Contracts</a:t>
            </a:r>
            <a:endParaRPr lang="en-US" dirty="0">
              <a:solidFill>
                <a:schemeClr val="tx1"/>
              </a:solidFill>
            </a:endParaRPr>
          </a:p>
        </p:txBody>
      </p:sp>
    </p:spTree>
    <p:extLst>
      <p:ext uri="{BB962C8B-B14F-4D97-AF65-F5344CB8AC3E}">
        <p14:creationId xmlns:p14="http://schemas.microsoft.com/office/powerpoint/2010/main" val="3876692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81200"/>
            <a:ext cx="5296106" cy="470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1" y="990600"/>
            <a:ext cx="8534399" cy="923330"/>
          </a:xfrm>
          <a:prstGeom prst="rect">
            <a:avLst/>
          </a:prstGeom>
          <a:noFill/>
        </p:spPr>
        <p:txBody>
          <a:bodyPr wrap="square" rtlCol="0">
            <a:spAutoFit/>
          </a:bodyPr>
          <a:lstStyle/>
          <a:p>
            <a:r>
              <a:rPr lang="en-US" dirty="0" smtClean="0"/>
              <a:t>The established contract link will take you to the </a:t>
            </a:r>
            <a:r>
              <a:rPr lang="en-US" dirty="0" err="1" smtClean="0"/>
              <a:t>TechBuy</a:t>
            </a:r>
            <a:r>
              <a:rPr lang="en-US" dirty="0" smtClean="0"/>
              <a:t> Contracts.  There is a search by vendor name or by category.  As seen below, these are vendors available on contract for Answering Services.</a:t>
            </a:r>
            <a:endParaRPr lang="en-US" dirty="0"/>
          </a:p>
        </p:txBody>
      </p:sp>
      <p:sp>
        <p:nvSpPr>
          <p:cNvPr id="7" name="Rounded Rectangular Callout 6"/>
          <p:cNvSpPr/>
          <p:nvPr/>
        </p:nvSpPr>
        <p:spPr>
          <a:xfrm>
            <a:off x="3429000" y="2743200"/>
            <a:ext cx="1638300" cy="304800"/>
          </a:xfrm>
          <a:prstGeom prst="wedgeRoundRectCallout">
            <a:avLst>
              <a:gd name="adj1" fmla="val -70865"/>
              <a:gd name="adj2" fmla="val 190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Vendor Name</a:t>
            </a:r>
            <a:endParaRPr lang="en-US" dirty="0">
              <a:solidFill>
                <a:schemeClr val="tx1"/>
              </a:solidFill>
            </a:endParaRPr>
          </a:p>
        </p:txBody>
      </p:sp>
      <p:sp>
        <p:nvSpPr>
          <p:cNvPr id="8" name="Rounded Rectangular Callout 7"/>
          <p:cNvSpPr/>
          <p:nvPr/>
        </p:nvSpPr>
        <p:spPr>
          <a:xfrm>
            <a:off x="2612994" y="3048000"/>
            <a:ext cx="1333500" cy="307019"/>
          </a:xfrm>
          <a:prstGeom prst="wedgeRoundRectCallout">
            <a:avLst>
              <a:gd name="adj1" fmla="val -73528"/>
              <a:gd name="adj2" fmla="val -892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Category</a:t>
            </a:r>
            <a:endParaRPr lang="en-US" dirty="0">
              <a:solidFill>
                <a:schemeClr val="tx1"/>
              </a:solidFill>
            </a:endParaRPr>
          </a:p>
        </p:txBody>
      </p:sp>
    </p:spTree>
    <p:extLst>
      <p:ext uri="{BB962C8B-B14F-4D97-AF65-F5344CB8AC3E}">
        <p14:creationId xmlns:p14="http://schemas.microsoft.com/office/powerpoint/2010/main" val="4125994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1143000"/>
            <a:ext cx="8382000" cy="646331"/>
          </a:xfrm>
          <a:prstGeom prst="rect">
            <a:avLst/>
          </a:prstGeom>
          <a:noFill/>
        </p:spPr>
        <p:txBody>
          <a:bodyPr wrap="square" rtlCol="0">
            <a:spAutoFit/>
          </a:bodyPr>
          <a:lstStyle/>
          <a:p>
            <a:r>
              <a:rPr lang="en-US" dirty="0" smtClean="0"/>
              <a:t>The second option to enter the established contracts is through the TTUHSC Contract Tool located in the announcements in </a:t>
            </a:r>
            <a:r>
              <a:rPr lang="en-US" dirty="0" err="1" smtClean="0"/>
              <a:t>TechBuy</a:t>
            </a:r>
            <a:r>
              <a:rPr lang="en-US" dirty="0" smtClean="0"/>
              <a:t>.</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38375"/>
            <a:ext cx="48196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3200400" y="3377952"/>
            <a:ext cx="1828800" cy="508247"/>
          </a:xfrm>
          <a:prstGeom prst="wedgeRoundRectCallout">
            <a:avLst>
              <a:gd name="adj1" fmla="val -70865"/>
              <a:gd name="adj2" fmla="val 190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Contract Tool Icon</a:t>
            </a:r>
            <a:endParaRPr lang="en-US" dirty="0">
              <a:solidFill>
                <a:schemeClr val="tx1"/>
              </a:solidFill>
            </a:endParaRPr>
          </a:p>
        </p:txBody>
      </p:sp>
      <p:sp>
        <p:nvSpPr>
          <p:cNvPr id="10" name="Rounded Rectangular Callout 9"/>
          <p:cNvSpPr/>
          <p:nvPr/>
        </p:nvSpPr>
        <p:spPr>
          <a:xfrm>
            <a:off x="1143000" y="4800600"/>
            <a:ext cx="1828800" cy="508247"/>
          </a:xfrm>
          <a:prstGeom prst="wedgeRoundRectCallout">
            <a:avLst>
              <a:gd name="adj1" fmla="val -41253"/>
              <a:gd name="adj2" fmla="val -875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additional assistance</a:t>
            </a:r>
            <a:endParaRPr lang="en-US" dirty="0">
              <a:solidFill>
                <a:schemeClr val="tx1"/>
              </a:solidFill>
            </a:endParaRPr>
          </a:p>
        </p:txBody>
      </p:sp>
    </p:spTree>
    <p:extLst>
      <p:ext uri="{BB962C8B-B14F-4D97-AF65-F5344CB8AC3E}">
        <p14:creationId xmlns:p14="http://schemas.microsoft.com/office/powerpoint/2010/main" val="4148001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678679" y="2286931"/>
            <a:ext cx="7620000" cy="1938992"/>
          </a:xfrm>
          <a:prstGeom prst="rect">
            <a:avLst/>
          </a:prstGeom>
          <a:noFill/>
        </p:spPr>
        <p:txBody>
          <a:bodyPr wrap="square" rtlCol="0">
            <a:spAutoFit/>
          </a:bodyPr>
          <a:lstStyle/>
          <a:p>
            <a:pPr algn="ctr"/>
            <a:r>
              <a:rPr lang="en-US" sz="6000" dirty="0" smtClean="0"/>
              <a:t>Questions ?</a:t>
            </a:r>
          </a:p>
          <a:p>
            <a:pPr algn="ctr"/>
            <a:endParaRPr lang="en-US" sz="6000" dirty="0"/>
          </a:p>
        </p:txBody>
      </p:sp>
    </p:spTree>
    <p:extLst>
      <p:ext uri="{BB962C8B-B14F-4D97-AF65-F5344CB8AC3E}">
        <p14:creationId xmlns:p14="http://schemas.microsoft.com/office/powerpoint/2010/main" val="2378788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457200" y="1353264"/>
            <a:ext cx="7543800" cy="5047536"/>
          </a:xfrm>
          <a:prstGeom prst="rect">
            <a:avLst/>
          </a:prstGeom>
          <a:noFill/>
        </p:spPr>
        <p:txBody>
          <a:bodyPr wrap="square" rtlCol="0">
            <a:spAutoFit/>
          </a:bodyPr>
          <a:lstStyle/>
          <a:p>
            <a:pPr algn="ctr"/>
            <a:r>
              <a:rPr lang="en-US" b="1" dirty="0" smtClean="0"/>
              <a:t>Agenda</a:t>
            </a:r>
          </a:p>
          <a:p>
            <a:endParaRPr lang="en-US" sz="1600" dirty="0"/>
          </a:p>
          <a:p>
            <a:r>
              <a:rPr lang="en-US" sz="1600" dirty="0" err="1" smtClean="0"/>
              <a:t>Techbuy</a:t>
            </a:r>
            <a:r>
              <a:rPr lang="en-US" sz="1600" dirty="0" smtClean="0"/>
              <a:t> Reminders</a:t>
            </a:r>
          </a:p>
          <a:p>
            <a:pPr marL="742950" lvl="1" indent="-285750">
              <a:buFont typeface="Arial" panose="020B0604020202020204" pitchFamily="34" charset="0"/>
              <a:buChar char="•"/>
            </a:pPr>
            <a:r>
              <a:rPr lang="en-US" sz="1600" dirty="0" smtClean="0"/>
              <a:t>Purchase Category Selection</a:t>
            </a:r>
          </a:p>
          <a:p>
            <a:pPr marL="742950" lvl="1" indent="-285750">
              <a:buFont typeface="Arial" panose="020B0604020202020204" pitchFamily="34" charset="0"/>
              <a:buChar char="•"/>
            </a:pPr>
            <a:r>
              <a:rPr lang="en-US" sz="1600" dirty="0" smtClean="0"/>
              <a:t>Required Attachments</a:t>
            </a:r>
          </a:p>
          <a:p>
            <a:pPr marL="742950" lvl="1" indent="-285750">
              <a:buFont typeface="Arial" panose="020B0604020202020204" pitchFamily="34" charset="0"/>
              <a:buChar char="•"/>
            </a:pPr>
            <a:r>
              <a:rPr lang="en-US" sz="1600" dirty="0" smtClean="0"/>
              <a:t>W-9’s added by comments</a:t>
            </a:r>
          </a:p>
          <a:p>
            <a:pPr marL="742950" lvl="1" indent="-285750">
              <a:buFont typeface="Arial" panose="020B0604020202020204" pitchFamily="34" charset="0"/>
              <a:buChar char="•"/>
            </a:pPr>
            <a:r>
              <a:rPr lang="en-US" sz="1600" dirty="0" smtClean="0"/>
              <a:t>Punch-out vendors</a:t>
            </a:r>
          </a:p>
          <a:p>
            <a:pPr marL="742950" lvl="1" indent="-285750">
              <a:buFont typeface="Arial" panose="020B0604020202020204" pitchFamily="34" charset="0"/>
              <a:buChar char="•"/>
            </a:pPr>
            <a:endParaRPr lang="en-US" sz="1600" dirty="0" smtClean="0"/>
          </a:p>
          <a:p>
            <a:r>
              <a:rPr lang="en-US" sz="1600" dirty="0" err="1" smtClean="0"/>
              <a:t>TeamApp</a:t>
            </a:r>
            <a:endParaRPr lang="en-US" sz="1600" dirty="0" smtClean="0"/>
          </a:p>
          <a:p>
            <a:pPr marL="742950" lvl="1" indent="-285750">
              <a:buFont typeface="Arial" panose="020B0604020202020204" pitchFamily="34" charset="0"/>
              <a:buChar char="•"/>
            </a:pPr>
            <a:r>
              <a:rPr lang="en-US" sz="1600" dirty="0" smtClean="0"/>
              <a:t>How to identify who the fund manager is</a:t>
            </a:r>
          </a:p>
          <a:p>
            <a:endParaRPr lang="en-US" sz="1600" dirty="0"/>
          </a:p>
          <a:p>
            <a:r>
              <a:rPr lang="en-US" sz="1600" dirty="0" smtClean="0"/>
              <a:t>PO/Encumbrance Change request</a:t>
            </a:r>
          </a:p>
          <a:p>
            <a:pPr marL="285750" indent="-285750">
              <a:buFont typeface="Arial" panose="020B0604020202020204" pitchFamily="34" charset="0"/>
              <a:buChar char="•"/>
            </a:pPr>
            <a:r>
              <a:rPr lang="en-US" sz="1600" dirty="0" smtClean="0"/>
              <a:t>Closing orders</a:t>
            </a:r>
          </a:p>
          <a:p>
            <a:pPr marL="285750" indent="-285750">
              <a:buFont typeface="Arial" panose="020B0604020202020204" pitchFamily="34" charset="0"/>
              <a:buChar char="•"/>
            </a:pPr>
            <a:endParaRPr lang="en-US" sz="1600" dirty="0"/>
          </a:p>
          <a:p>
            <a:r>
              <a:rPr lang="en-US" sz="1600" dirty="0" smtClean="0"/>
              <a:t>Request for signature process</a:t>
            </a:r>
          </a:p>
          <a:p>
            <a:endParaRPr lang="en-US" sz="1600" dirty="0"/>
          </a:p>
          <a:p>
            <a:r>
              <a:rPr lang="en-US" sz="1600" dirty="0" smtClean="0"/>
              <a:t>Bid Limits and contracting process</a:t>
            </a:r>
          </a:p>
          <a:p>
            <a:endParaRPr lang="en-US" sz="1600" dirty="0" smtClean="0"/>
          </a:p>
          <a:p>
            <a:r>
              <a:rPr lang="en-US" sz="1600" dirty="0" smtClean="0"/>
              <a:t>Questions and Answer period</a:t>
            </a:r>
            <a:endParaRPr lang="en-US" sz="1600" dirty="0"/>
          </a:p>
          <a:p>
            <a:endParaRPr lang="en-US" sz="1600" dirty="0" smtClean="0"/>
          </a:p>
        </p:txBody>
      </p:sp>
    </p:spTree>
    <p:extLst>
      <p:ext uri="{BB962C8B-B14F-4D97-AF65-F5344CB8AC3E}">
        <p14:creationId xmlns:p14="http://schemas.microsoft.com/office/powerpoint/2010/main" val="76975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87" y="2388150"/>
            <a:ext cx="6412713" cy="427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066800"/>
            <a:ext cx="8305800" cy="1477328"/>
          </a:xfrm>
          <a:prstGeom prst="rect">
            <a:avLst/>
          </a:prstGeom>
          <a:noFill/>
        </p:spPr>
        <p:txBody>
          <a:bodyPr wrap="square" rtlCol="0">
            <a:spAutoFit/>
          </a:bodyPr>
          <a:lstStyle/>
          <a:p>
            <a:r>
              <a:rPr lang="en-US" b="1" u="sng" dirty="0" smtClean="0"/>
              <a:t>Purchase Category Selection</a:t>
            </a:r>
          </a:p>
          <a:p>
            <a:r>
              <a:rPr lang="en-US" dirty="0" smtClean="0"/>
              <a:t>Select the purchase category that is correctly related to the items you are purchasing.  The purchase category allows the order to route to the correct departments and purchaser for approval.</a:t>
            </a:r>
          </a:p>
          <a:p>
            <a:endParaRPr lang="en-US" dirty="0"/>
          </a:p>
        </p:txBody>
      </p:sp>
    </p:spTree>
    <p:extLst>
      <p:ext uri="{BB962C8B-B14F-4D97-AF65-F5344CB8AC3E}">
        <p14:creationId xmlns:p14="http://schemas.microsoft.com/office/powerpoint/2010/main" val="1391954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1197888"/>
            <a:ext cx="8077200" cy="5355312"/>
          </a:xfrm>
          <a:prstGeom prst="rect">
            <a:avLst/>
          </a:prstGeom>
          <a:noFill/>
        </p:spPr>
        <p:txBody>
          <a:bodyPr wrap="square" rtlCol="0">
            <a:spAutoFit/>
          </a:bodyPr>
          <a:lstStyle/>
          <a:p>
            <a:r>
              <a:rPr lang="en-US" b="1" u="sng" dirty="0" smtClean="0"/>
              <a:t>Required Attachments</a:t>
            </a:r>
          </a:p>
          <a:p>
            <a:pPr marL="742950" lvl="1" indent="-285750">
              <a:buFont typeface="Arial" panose="020B0604020202020204" pitchFamily="34" charset="0"/>
              <a:buChar char="•"/>
            </a:pPr>
            <a:r>
              <a:rPr lang="en-US" dirty="0" smtClean="0"/>
              <a:t>Valid quote</a:t>
            </a:r>
          </a:p>
          <a:p>
            <a:pPr marL="742950" lvl="1" indent="-285750">
              <a:buFont typeface="Arial" panose="020B0604020202020204" pitchFamily="34" charset="0"/>
              <a:buChar char="•"/>
            </a:pPr>
            <a:r>
              <a:rPr lang="en-US" dirty="0"/>
              <a:t>W-9 if vendor has not been </a:t>
            </a:r>
            <a:r>
              <a:rPr lang="en-US" dirty="0" smtClean="0"/>
              <a:t>established</a:t>
            </a:r>
          </a:p>
          <a:p>
            <a:pPr marL="742950" lvl="1" indent="-285750">
              <a:buFont typeface="Arial" panose="020B0604020202020204" pitchFamily="34" charset="0"/>
              <a:buChar char="•"/>
            </a:pPr>
            <a:r>
              <a:rPr lang="en-US" dirty="0" smtClean="0"/>
              <a:t>Pre-approval form if an event PO</a:t>
            </a:r>
          </a:p>
          <a:p>
            <a:pPr marL="742950" lvl="1" indent="-285750">
              <a:buFont typeface="Arial" panose="020B0604020202020204" pitchFamily="34" charset="0"/>
              <a:buChar char="•"/>
            </a:pPr>
            <a:r>
              <a:rPr lang="en-US" dirty="0" smtClean="0"/>
              <a:t>ICQ if individual performing services</a:t>
            </a:r>
          </a:p>
          <a:p>
            <a:pPr marL="742950" lvl="1" indent="-285750">
              <a:buFont typeface="Arial" panose="020B0604020202020204" pitchFamily="34" charset="0"/>
              <a:buChar char="•"/>
            </a:pPr>
            <a:r>
              <a:rPr lang="en-US" dirty="0" smtClean="0"/>
              <a:t>Insurance certificate if vendor will be on premises </a:t>
            </a:r>
          </a:p>
          <a:p>
            <a:pPr marL="742950" lvl="1" indent="-285750">
              <a:buFont typeface="Arial" panose="020B0604020202020204" pitchFamily="34" charset="0"/>
              <a:buChar char="•"/>
            </a:pPr>
            <a:r>
              <a:rPr lang="en-US" dirty="0" smtClean="0"/>
              <a:t>Agreement if required by vendor</a:t>
            </a:r>
          </a:p>
          <a:p>
            <a:pPr lvl="1"/>
            <a:endParaRPr lang="en-US" dirty="0" smtClean="0"/>
          </a:p>
          <a:p>
            <a:pPr lvl="1"/>
            <a:endParaRPr lang="en-US" dirty="0"/>
          </a:p>
          <a:p>
            <a:r>
              <a:rPr lang="en-US" b="1" u="sng" dirty="0" smtClean="0"/>
              <a:t>W-9’s</a:t>
            </a:r>
          </a:p>
          <a:p>
            <a:pPr marL="742950" lvl="1" indent="-285750">
              <a:buFont typeface="Arial" panose="020B0604020202020204" pitchFamily="34" charset="0"/>
              <a:buChar char="•"/>
            </a:pPr>
            <a:r>
              <a:rPr lang="en-US" dirty="0" smtClean="0"/>
              <a:t>Please attach to internal attachments if W-9 is received prior to requisition.  Purchasing will work with the vendor team to establish the vendor.</a:t>
            </a:r>
          </a:p>
          <a:p>
            <a:pPr marL="742950" lvl="1" indent="-285750">
              <a:buFont typeface="Arial" panose="020B0604020202020204" pitchFamily="34" charset="0"/>
              <a:buChar char="•"/>
            </a:pPr>
            <a:r>
              <a:rPr lang="en-US" dirty="0" smtClean="0"/>
              <a:t>Please do not attach W-9 using the comment feature after the requisition has been processed.  This prevents us from having the ability to remove the document.  </a:t>
            </a:r>
          </a:p>
          <a:p>
            <a:pPr lvl="1"/>
            <a:endParaRPr lang="en-US" dirty="0" smtClean="0"/>
          </a:p>
          <a:p>
            <a:pPr lvl="1"/>
            <a:endParaRPr lang="en-US" dirty="0"/>
          </a:p>
          <a:p>
            <a:pPr lvl="1"/>
            <a:endParaRPr lang="en-US" dirty="0" smtClean="0"/>
          </a:p>
          <a:p>
            <a:endParaRPr lang="en-US" dirty="0"/>
          </a:p>
        </p:txBody>
      </p:sp>
    </p:spTree>
    <p:extLst>
      <p:ext uri="{BB962C8B-B14F-4D97-AF65-F5344CB8AC3E}">
        <p14:creationId xmlns:p14="http://schemas.microsoft.com/office/powerpoint/2010/main" val="357037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81000" y="1143000"/>
            <a:ext cx="7848600" cy="1754326"/>
          </a:xfrm>
          <a:prstGeom prst="rect">
            <a:avLst/>
          </a:prstGeom>
          <a:noFill/>
        </p:spPr>
        <p:txBody>
          <a:bodyPr wrap="square" rtlCol="0">
            <a:spAutoFit/>
          </a:bodyPr>
          <a:lstStyle/>
          <a:p>
            <a:r>
              <a:rPr lang="en-US" b="1" u="sng" dirty="0" smtClean="0"/>
              <a:t>Punch-out Vendors</a:t>
            </a:r>
          </a:p>
          <a:p>
            <a:pPr marL="742950" lvl="1" indent="-285750">
              <a:buFont typeface="Arial" panose="020B0604020202020204" pitchFamily="34" charset="0"/>
              <a:buChar char="•"/>
            </a:pPr>
            <a:r>
              <a:rPr lang="en-US" dirty="0" smtClean="0"/>
              <a:t>Please do not </a:t>
            </a:r>
            <a:r>
              <a:rPr lang="en-US" dirty="0" smtClean="0"/>
              <a:t>ac</a:t>
            </a:r>
            <a:r>
              <a:rPr lang="en-US" dirty="0" smtClean="0"/>
              <a:t>cept </a:t>
            </a:r>
            <a:r>
              <a:rPr lang="en-US" dirty="0" smtClean="0"/>
              <a:t>substitutions when using a punch-out vendor. </a:t>
            </a:r>
            <a:r>
              <a:rPr lang="en-US" dirty="0"/>
              <a:t>Purchasing is unable to modify punch-out orders in </a:t>
            </a:r>
            <a:r>
              <a:rPr lang="en-US" dirty="0" err="1"/>
              <a:t>TechBuy</a:t>
            </a:r>
            <a:r>
              <a:rPr lang="en-US" dirty="0"/>
              <a:t>. </a:t>
            </a:r>
            <a:r>
              <a:rPr lang="en-US" dirty="0" smtClean="0"/>
              <a:t>If the item is not available, please cancel the item on the current order using the PO/Encumbrance change request.  Next, create a new punch-out order requesting the replacement item.  </a:t>
            </a:r>
            <a:endParaRPr lang="en-US" dirty="0"/>
          </a:p>
        </p:txBody>
      </p:sp>
    </p:spTree>
    <p:extLst>
      <p:ext uri="{BB962C8B-B14F-4D97-AF65-F5344CB8AC3E}">
        <p14:creationId xmlns:p14="http://schemas.microsoft.com/office/powerpoint/2010/main" val="598608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81000" y="1143000"/>
            <a:ext cx="8001000" cy="1200329"/>
          </a:xfrm>
          <a:prstGeom prst="rect">
            <a:avLst/>
          </a:prstGeom>
          <a:noFill/>
        </p:spPr>
        <p:txBody>
          <a:bodyPr wrap="square" rtlCol="0">
            <a:spAutoFit/>
          </a:bodyPr>
          <a:lstStyle/>
          <a:p>
            <a:r>
              <a:rPr lang="en-US" b="1" u="sng" dirty="0" err="1" smtClean="0"/>
              <a:t>TeamApp</a:t>
            </a:r>
            <a:endParaRPr lang="en-US" b="1" u="sng" dirty="0" smtClean="0"/>
          </a:p>
          <a:p>
            <a:pPr marL="742950" lvl="2" indent="-285750">
              <a:buFont typeface="Arial" panose="020B0604020202020204" pitchFamily="34" charset="0"/>
              <a:buChar char="•"/>
            </a:pPr>
            <a:r>
              <a:rPr lang="en-US" dirty="0"/>
              <a:t>It is recommended to have 2 approvers for each fund  for backup purposes.</a:t>
            </a:r>
          </a:p>
          <a:p>
            <a:pPr marL="742950" lvl="1" indent="-285750">
              <a:buFont typeface="Arial" panose="020B0604020202020204" pitchFamily="34" charset="0"/>
              <a:buChar char="•"/>
            </a:pPr>
            <a:r>
              <a:rPr lang="en-US" dirty="0" smtClean="0"/>
              <a:t>How to identify who the fund manager is</a:t>
            </a:r>
          </a:p>
          <a:p>
            <a:pPr marL="742950" lvl="1" indent="-285750">
              <a:buFont typeface="Arial" panose="020B0604020202020204" pitchFamily="34" charset="0"/>
              <a:buChar char="•"/>
            </a:pPr>
            <a:r>
              <a:rPr lang="en-US" dirty="0" smtClean="0"/>
              <a:t>How to identify if a user is on a specific fund</a:t>
            </a:r>
            <a:endParaRPr lang="en-US" dirty="0"/>
          </a:p>
        </p:txBody>
      </p:sp>
      <p:sp>
        <p:nvSpPr>
          <p:cNvPr id="2" name="TextBox 1"/>
          <p:cNvSpPr txBox="1"/>
          <p:nvPr/>
        </p:nvSpPr>
        <p:spPr>
          <a:xfrm>
            <a:off x="457200" y="2678668"/>
            <a:ext cx="7848600" cy="646331"/>
          </a:xfrm>
          <a:prstGeom prst="rect">
            <a:avLst/>
          </a:prstGeom>
          <a:noFill/>
        </p:spPr>
        <p:txBody>
          <a:bodyPr wrap="square" rtlCol="0">
            <a:spAutoFit/>
          </a:bodyPr>
          <a:lstStyle/>
          <a:p>
            <a:r>
              <a:rPr lang="en-US" dirty="0" smtClean="0"/>
              <a:t>Enter </a:t>
            </a:r>
            <a:r>
              <a:rPr lang="en-US" dirty="0" err="1" smtClean="0"/>
              <a:t>TeamApp</a:t>
            </a:r>
            <a:r>
              <a:rPr lang="en-US" dirty="0" smtClean="0"/>
              <a:t> through </a:t>
            </a:r>
            <a:r>
              <a:rPr lang="en-US" dirty="0" err="1" smtClean="0"/>
              <a:t>Webraider</a:t>
            </a:r>
            <a:r>
              <a:rPr lang="en-US" dirty="0" smtClean="0"/>
              <a:t> under the </a:t>
            </a:r>
            <a:r>
              <a:rPr lang="en-US" b="1" dirty="0" smtClean="0"/>
              <a:t>F&amp;A Work Tools </a:t>
            </a:r>
            <a:r>
              <a:rPr lang="en-US" dirty="0" smtClean="0"/>
              <a:t>tab.  Click on </a:t>
            </a:r>
            <a:r>
              <a:rPr lang="en-US" b="1" dirty="0" smtClean="0"/>
              <a:t>Team Application.</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51" y="3422342"/>
            <a:ext cx="29718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2514600" y="3733800"/>
            <a:ext cx="1485900" cy="533400"/>
          </a:xfrm>
          <a:prstGeom prst="wedgeRoundRectCallout">
            <a:avLst>
              <a:gd name="adj1" fmla="val -77195"/>
              <a:gd name="adj2" fmla="val 224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Team Application</a:t>
            </a:r>
            <a:endParaRPr lang="en-US" dirty="0">
              <a:solidFill>
                <a:schemeClr val="tx1"/>
              </a:solidFill>
            </a:endParaRPr>
          </a:p>
        </p:txBody>
      </p:sp>
    </p:spTree>
    <p:extLst>
      <p:ext uri="{BB962C8B-B14F-4D97-AF65-F5344CB8AC3E}">
        <p14:creationId xmlns:p14="http://schemas.microsoft.com/office/powerpoint/2010/main" val="4142339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14475"/>
            <a:ext cx="4092054"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89" y="4095750"/>
            <a:ext cx="56959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1318334" y="2414310"/>
            <a:ext cx="979227" cy="385762"/>
          </a:xfrm>
          <a:prstGeom prst="wedgeRoundRectCallout">
            <a:avLst>
              <a:gd name="adj1" fmla="val -80685"/>
              <a:gd name="adj2" fmla="val 29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Reports</a:t>
            </a:r>
            <a:endParaRPr lang="en-US" dirty="0">
              <a:solidFill>
                <a:schemeClr val="tx1"/>
              </a:solidFill>
            </a:endParaRPr>
          </a:p>
        </p:txBody>
      </p:sp>
      <p:sp>
        <p:nvSpPr>
          <p:cNvPr id="7" name="Rounded Rectangular Callout 6"/>
          <p:cNvSpPr/>
          <p:nvPr/>
        </p:nvSpPr>
        <p:spPr>
          <a:xfrm>
            <a:off x="5092036" y="5233479"/>
            <a:ext cx="1918364" cy="609600"/>
          </a:xfrm>
          <a:prstGeom prst="wedgeRoundRectCallout">
            <a:avLst>
              <a:gd name="adj1" fmla="val -80685"/>
              <a:gd name="adj2" fmla="val 29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Financial Profile Access Report</a:t>
            </a:r>
            <a:endParaRPr lang="en-US" dirty="0">
              <a:solidFill>
                <a:schemeClr val="tx1"/>
              </a:solidFill>
            </a:endParaRPr>
          </a:p>
        </p:txBody>
      </p:sp>
      <p:sp>
        <p:nvSpPr>
          <p:cNvPr id="3" name="TextBox 2"/>
          <p:cNvSpPr txBox="1"/>
          <p:nvPr/>
        </p:nvSpPr>
        <p:spPr>
          <a:xfrm>
            <a:off x="381000" y="1002268"/>
            <a:ext cx="7978211" cy="369332"/>
          </a:xfrm>
          <a:prstGeom prst="rect">
            <a:avLst/>
          </a:prstGeom>
          <a:noFill/>
        </p:spPr>
        <p:txBody>
          <a:bodyPr wrap="square" rtlCol="0">
            <a:spAutoFit/>
          </a:bodyPr>
          <a:lstStyle/>
          <a:p>
            <a:r>
              <a:rPr lang="en-US" dirty="0" smtClean="0"/>
              <a:t>Next, click </a:t>
            </a:r>
            <a:r>
              <a:rPr lang="en-US" b="1" dirty="0" smtClean="0"/>
              <a:t>Reports</a:t>
            </a:r>
            <a:r>
              <a:rPr lang="en-US" dirty="0" smtClean="0"/>
              <a:t> and </a:t>
            </a:r>
            <a:r>
              <a:rPr lang="en-US" b="1" dirty="0" smtClean="0"/>
              <a:t>Financial Profile Access Report</a:t>
            </a:r>
            <a:r>
              <a:rPr lang="en-US" dirty="0" smtClean="0"/>
              <a:t>.</a:t>
            </a:r>
            <a:endParaRPr lang="en-US" dirty="0"/>
          </a:p>
        </p:txBody>
      </p:sp>
    </p:spTree>
    <p:extLst>
      <p:ext uri="{BB962C8B-B14F-4D97-AF65-F5344CB8AC3E}">
        <p14:creationId xmlns:p14="http://schemas.microsoft.com/office/powerpoint/2010/main" val="440365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9" y="1798023"/>
            <a:ext cx="6381750" cy="277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106045" y="3505200"/>
            <a:ext cx="1670714" cy="609600"/>
          </a:xfrm>
          <a:prstGeom prst="wedgeRoundRectCallout">
            <a:avLst>
              <a:gd name="adj1" fmla="val -80685"/>
              <a:gd name="adj2" fmla="val 29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Enter Fund Number</a:t>
            </a:r>
            <a:endParaRPr lang="en-US" dirty="0">
              <a:solidFill>
                <a:schemeClr val="tx1"/>
              </a:solidFill>
            </a:endParaRPr>
          </a:p>
        </p:txBody>
      </p:sp>
      <p:sp>
        <p:nvSpPr>
          <p:cNvPr id="6" name="Rounded Rectangular Callout 5"/>
          <p:cNvSpPr/>
          <p:nvPr/>
        </p:nvSpPr>
        <p:spPr>
          <a:xfrm>
            <a:off x="2514600" y="4343400"/>
            <a:ext cx="1197307" cy="304800"/>
          </a:xfrm>
          <a:prstGeom prst="wedgeRoundRectCallout">
            <a:avLst>
              <a:gd name="adj1" fmla="val -79759"/>
              <a:gd name="adj2" fmla="val -582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Search</a:t>
            </a:r>
            <a:endParaRPr lang="en-US" dirty="0">
              <a:solidFill>
                <a:schemeClr val="tx1"/>
              </a:solidFill>
            </a:endParaRPr>
          </a:p>
        </p:txBody>
      </p:sp>
      <p:sp>
        <p:nvSpPr>
          <p:cNvPr id="2" name="TextBox 1"/>
          <p:cNvSpPr txBox="1"/>
          <p:nvPr/>
        </p:nvSpPr>
        <p:spPr>
          <a:xfrm>
            <a:off x="395009" y="1112383"/>
            <a:ext cx="7848600" cy="369332"/>
          </a:xfrm>
          <a:prstGeom prst="rect">
            <a:avLst/>
          </a:prstGeom>
          <a:noFill/>
        </p:spPr>
        <p:txBody>
          <a:bodyPr wrap="square" rtlCol="0">
            <a:spAutoFit/>
          </a:bodyPr>
          <a:lstStyle/>
          <a:p>
            <a:r>
              <a:rPr lang="en-US" b="1" dirty="0" smtClean="0"/>
              <a:t>Enter fund number </a:t>
            </a:r>
            <a:r>
              <a:rPr lang="en-US" dirty="0" smtClean="0"/>
              <a:t>in the fund field.  Click </a:t>
            </a:r>
            <a:r>
              <a:rPr lang="en-US" b="1" dirty="0" smtClean="0"/>
              <a:t>Search</a:t>
            </a:r>
            <a:r>
              <a:rPr lang="en-US" dirty="0" smtClean="0"/>
              <a:t>.</a:t>
            </a:r>
            <a:endParaRPr lang="en-US" dirty="0"/>
          </a:p>
        </p:txBody>
      </p:sp>
    </p:spTree>
    <p:extLst>
      <p:ext uri="{BB962C8B-B14F-4D97-AF65-F5344CB8AC3E}">
        <p14:creationId xmlns:p14="http://schemas.microsoft.com/office/powerpoint/2010/main" val="4040408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Pop">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000000"/>
      </a:accent3>
      <a:accent4>
        <a:srgbClr val="808DA9"/>
      </a:accent4>
      <a:accent5>
        <a:srgbClr val="424E5B"/>
      </a:accent5>
      <a:accent6>
        <a:srgbClr val="730E00"/>
      </a:accent6>
      <a:hlink>
        <a:srgbClr val="D26900"/>
      </a:hlink>
      <a:folHlink>
        <a:srgbClr val="D89243"/>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8107</TotalTime>
  <Words>758</Words>
  <Application>Microsoft Office PowerPoint</Application>
  <PresentationFormat>On-screen Show (4:3)</PresentationFormat>
  <Paragraphs>95</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Urban Pop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 Quarterly Meeting</dc:title>
  <dc:creator>Turpin, Lora</dc:creator>
  <cp:lastModifiedBy>Turpin, Lora</cp:lastModifiedBy>
  <cp:revision>55</cp:revision>
  <cp:lastPrinted>2015-03-06T22:32:06Z</cp:lastPrinted>
  <dcterms:created xsi:type="dcterms:W3CDTF">2014-04-03T20:08:45Z</dcterms:created>
  <dcterms:modified xsi:type="dcterms:W3CDTF">2015-03-12T14:01:42Z</dcterms:modified>
</cp:coreProperties>
</file>